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42" r:id="rId3"/>
    <p:sldId id="411" r:id="rId4"/>
    <p:sldId id="417" r:id="rId5"/>
    <p:sldId id="357" r:id="rId6"/>
    <p:sldId id="387" r:id="rId7"/>
    <p:sldId id="388" r:id="rId8"/>
    <p:sldId id="386" r:id="rId9"/>
    <p:sldId id="351" r:id="rId10"/>
    <p:sldId id="390" r:id="rId11"/>
    <p:sldId id="418" r:id="rId12"/>
    <p:sldId id="391" r:id="rId13"/>
    <p:sldId id="413" r:id="rId14"/>
    <p:sldId id="392" r:id="rId15"/>
    <p:sldId id="396" r:id="rId16"/>
    <p:sldId id="397" r:id="rId17"/>
    <p:sldId id="398" r:id="rId18"/>
    <p:sldId id="414" r:id="rId19"/>
    <p:sldId id="393" r:id="rId20"/>
    <p:sldId id="399" r:id="rId21"/>
    <p:sldId id="400" r:id="rId22"/>
    <p:sldId id="394" r:id="rId23"/>
    <p:sldId id="415" r:id="rId24"/>
    <p:sldId id="401" r:id="rId25"/>
    <p:sldId id="402" r:id="rId26"/>
    <p:sldId id="403" r:id="rId27"/>
    <p:sldId id="404" r:id="rId28"/>
    <p:sldId id="407" r:id="rId29"/>
    <p:sldId id="405" r:id="rId30"/>
    <p:sldId id="409" r:id="rId31"/>
    <p:sldId id="410" r:id="rId32"/>
    <p:sldId id="377" r:id="rId33"/>
    <p:sldId id="416" r:id="rId34"/>
    <p:sldId id="378" r:id="rId35"/>
    <p:sldId id="379" r:id="rId36"/>
    <p:sldId id="380" r:id="rId37"/>
    <p:sldId id="381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20" autoAdjust="0"/>
    <p:restoredTop sz="94660"/>
  </p:normalViewPr>
  <p:slideViewPr>
    <p:cSldViewPr snapToGrid="0">
      <p:cViewPr varScale="1">
        <p:scale>
          <a:sx n="78" d="100"/>
          <a:sy n="78" d="100"/>
        </p:scale>
        <p:origin x="3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155" y="921026"/>
            <a:ext cx="10972800" cy="2557670"/>
          </a:xfrm>
        </p:spPr>
        <p:txBody>
          <a:bodyPr>
            <a:normAutofit/>
          </a:bodyPr>
          <a:lstStyle/>
          <a:p>
            <a:pPr algn="ctr"/>
            <a:r>
              <a:rPr lang="en-AU" dirty="0"/>
              <a:t>Unpacking Assessment Criteria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DDD3A0-9E3F-4A35-8ED6-3CD19BCC39A2}"/>
              </a:ext>
            </a:extLst>
          </p:cNvPr>
          <p:cNvSpPr txBox="1"/>
          <p:nvPr/>
        </p:nvSpPr>
        <p:spPr>
          <a:xfrm>
            <a:off x="4717773" y="3766643"/>
            <a:ext cx="2895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Malcolm Massie</a:t>
            </a:r>
          </a:p>
          <a:p>
            <a:pPr algn="ctr"/>
            <a:r>
              <a:rPr lang="en-AU" sz="1200" dirty="0"/>
              <a:t>Head of Humanities</a:t>
            </a:r>
          </a:p>
          <a:p>
            <a:pPr algn="ctr"/>
            <a:r>
              <a:rPr lang="en-AU" sz="1200" dirty="0"/>
              <a:t>Scotch College</a:t>
            </a:r>
          </a:p>
          <a:p>
            <a:pPr algn="ctr"/>
            <a:r>
              <a:rPr lang="en-AU" sz="1200" dirty="0"/>
              <a:t>Vice President</a:t>
            </a:r>
          </a:p>
          <a:p>
            <a:pPr algn="ctr"/>
            <a:r>
              <a:rPr lang="en-AU" sz="1200" dirty="0"/>
              <a:t>HTASA</a:t>
            </a:r>
          </a:p>
          <a:p>
            <a:pPr algn="ctr"/>
            <a:r>
              <a:rPr lang="en-AU" sz="1200" dirty="0"/>
              <a:t>mmassie@scotch.sa.edu.au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5FA22B-B1B5-459C-B336-79A1E308447A}"/>
              </a:ext>
            </a:extLst>
          </p:cNvPr>
          <p:cNvSpPr txBox="1"/>
          <p:nvPr/>
        </p:nvSpPr>
        <p:spPr>
          <a:xfrm>
            <a:off x="3558209" y="258417"/>
            <a:ext cx="451899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dirty="0"/>
              <a:t>Modern History   </a:t>
            </a:r>
          </a:p>
          <a:p>
            <a:pPr algn="ctr"/>
            <a:r>
              <a:rPr lang="en-AU" sz="4400" dirty="0"/>
              <a:t>Stage 2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51229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2777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Understanding and Exploration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UE2	Understanding and exploration of the 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role of ideas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, people, and events in history. 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        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          </a:t>
            </a:r>
            <a:endParaRPr lang="en-AU" sz="2400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FB4B6B7A-1950-4D12-AB76-D19725CDC1A8}"/>
              </a:ext>
            </a:extLst>
          </p:cNvPr>
          <p:cNvSpPr/>
          <p:nvPr/>
        </p:nvSpPr>
        <p:spPr>
          <a:xfrm>
            <a:off x="4607317" y="1978029"/>
            <a:ext cx="3480047" cy="409260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Impact of influential ideas.</a:t>
            </a:r>
            <a:br>
              <a:rPr lang="en-AU" sz="2400" dirty="0"/>
            </a:b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908348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2777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Understanding and Exploration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UE2	Understanding and exploration of the 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role of ideas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, people, and events in history. 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        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          </a:t>
            </a:r>
            <a:endParaRPr lang="en-AU" sz="2400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FB4B6B7A-1950-4D12-AB76-D19725CDC1A8}"/>
              </a:ext>
            </a:extLst>
          </p:cNvPr>
          <p:cNvSpPr/>
          <p:nvPr/>
        </p:nvSpPr>
        <p:spPr>
          <a:xfrm>
            <a:off x="4607317" y="1978029"/>
            <a:ext cx="3480047" cy="409260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Impact of influential ideas.</a:t>
            </a:r>
            <a:br>
              <a:rPr lang="en-AU" sz="2400" dirty="0"/>
            </a:br>
            <a:endParaRPr lang="en-AU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509117-9A18-4B6D-B13D-C67F0E2DC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753" y="3394261"/>
            <a:ext cx="3426249" cy="267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820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2777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Understanding and Exploration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UE2	Understanding and exploration of the 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role of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ideas, 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people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, and events in history. 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        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          </a:t>
            </a:r>
            <a:endParaRPr lang="en-AU" sz="2400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FB4B6B7A-1950-4D12-AB76-D19725CDC1A8}"/>
              </a:ext>
            </a:extLst>
          </p:cNvPr>
          <p:cNvSpPr/>
          <p:nvPr/>
        </p:nvSpPr>
        <p:spPr>
          <a:xfrm>
            <a:off x="6418556" y="1978029"/>
            <a:ext cx="4492100" cy="301122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  <a:p>
            <a:pPr algn="ctr"/>
            <a:endParaRPr lang="en-AU" sz="2400" dirty="0"/>
          </a:p>
          <a:p>
            <a:pPr algn="ctr"/>
            <a:endParaRPr lang="en-AU" sz="2400" dirty="0"/>
          </a:p>
          <a:p>
            <a:pPr algn="ctr"/>
            <a:r>
              <a:rPr lang="en-AU" sz="2400" dirty="0"/>
              <a:t>Could be individuals, groups, nations, followers of the same religion/political philosophy.</a:t>
            </a:r>
            <a:br>
              <a:rPr lang="en-AU" sz="2400" dirty="0"/>
            </a:br>
            <a:br>
              <a:rPr lang="en-AU" sz="2400" dirty="0"/>
            </a:br>
            <a:br>
              <a:rPr lang="en-AU" sz="2400" dirty="0"/>
            </a:br>
            <a:br>
              <a:rPr lang="en-AU" sz="2400" dirty="0"/>
            </a:b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978403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2777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Understanding and Exploration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UE2	Understanding and exploration of the 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role of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ideas, people, and 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events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in history. 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        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          </a:t>
            </a:r>
            <a:endParaRPr lang="en-AU" sz="2400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FB4B6B7A-1950-4D12-AB76-D19725CDC1A8}"/>
              </a:ext>
            </a:extLst>
          </p:cNvPr>
          <p:cNvSpPr/>
          <p:nvPr/>
        </p:nvSpPr>
        <p:spPr>
          <a:xfrm>
            <a:off x="8220722" y="1978029"/>
            <a:ext cx="3480047" cy="409260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“Event”</a:t>
            </a:r>
          </a:p>
          <a:p>
            <a:pPr algn="ctr"/>
            <a:r>
              <a:rPr lang="en-AU" sz="2400" dirty="0"/>
              <a:t>Meeting, interview, journey, protest, war, genocide ……</a:t>
            </a:r>
          </a:p>
        </p:txBody>
      </p:sp>
    </p:spTree>
    <p:extLst>
      <p:ext uri="{BB962C8B-B14F-4D97-AF65-F5344CB8AC3E}">
        <p14:creationId xmlns:p14="http://schemas.microsoft.com/office/powerpoint/2010/main" val="4039641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and Evaluation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AE1	   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Application of the skills of historical inquiry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to examine and evaluate sources and interpretations.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B1617E12-05C3-432B-A9C4-89E25226CC69}"/>
              </a:ext>
            </a:extLst>
          </p:cNvPr>
          <p:cNvSpPr/>
          <p:nvPr/>
        </p:nvSpPr>
        <p:spPr>
          <a:xfrm>
            <a:off x="363986" y="1779534"/>
            <a:ext cx="4492100" cy="301122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  <a:p>
            <a:pPr algn="ctr"/>
            <a:endParaRPr lang="en-AU" sz="2400" dirty="0"/>
          </a:p>
          <a:p>
            <a:pPr algn="ctr"/>
            <a:r>
              <a:rPr lang="en-AU" sz="2400" dirty="0"/>
              <a:t>Ask an appropriate question.</a:t>
            </a:r>
          </a:p>
          <a:p>
            <a:pPr algn="ctr"/>
            <a:r>
              <a:rPr lang="en-AU" sz="2400" dirty="0"/>
              <a:t>Frame research parameters.</a:t>
            </a:r>
          </a:p>
          <a:p>
            <a:pPr algn="ctr"/>
            <a:r>
              <a:rPr lang="en-AU" sz="2400" dirty="0"/>
              <a:t>Locate and read sources.</a:t>
            </a:r>
          </a:p>
          <a:p>
            <a:pPr algn="ctr"/>
            <a:r>
              <a:rPr lang="en-AU" sz="2400" dirty="0"/>
              <a:t>Answer the question.</a:t>
            </a:r>
            <a:br>
              <a:rPr lang="en-AU" sz="2400" dirty="0"/>
            </a:br>
            <a:br>
              <a:rPr lang="en-AU" sz="2400" dirty="0"/>
            </a:br>
            <a:r>
              <a:rPr lang="en-A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6667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and Evaluation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AE1	    Application of the skills of historical inquiry to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examine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and evaluate sources and interpretations.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B1617E12-05C3-432B-A9C4-89E25226CC69}"/>
              </a:ext>
            </a:extLst>
          </p:cNvPr>
          <p:cNvSpPr/>
          <p:nvPr/>
        </p:nvSpPr>
        <p:spPr>
          <a:xfrm>
            <a:off x="3577702" y="1779534"/>
            <a:ext cx="4492100" cy="301122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  <a:p>
            <a:pPr algn="ctr"/>
            <a:endParaRPr lang="en-AU" sz="2400" dirty="0"/>
          </a:p>
          <a:p>
            <a:pPr algn="ctr"/>
            <a:r>
              <a:rPr lang="en-AU" sz="2400" dirty="0"/>
              <a:t>Identify the genre, bias, reliability and usefulness/limitations.</a:t>
            </a:r>
            <a:br>
              <a:rPr lang="en-AU" sz="2400" dirty="0"/>
            </a:br>
            <a:br>
              <a:rPr lang="en-AU" sz="2400" dirty="0"/>
            </a:br>
            <a:r>
              <a:rPr lang="en-A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0082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and Evaluation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AE1	    Application of the skills of historical inquiry to examine and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evaluate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sources and interpretations.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B1617E12-05C3-432B-A9C4-89E25226CC69}"/>
              </a:ext>
            </a:extLst>
          </p:cNvPr>
          <p:cNvSpPr/>
          <p:nvPr/>
        </p:nvSpPr>
        <p:spPr>
          <a:xfrm>
            <a:off x="4909353" y="1779534"/>
            <a:ext cx="4492100" cy="301122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  <a:p>
            <a:pPr algn="ctr"/>
            <a:endParaRPr lang="en-AU" sz="2400" dirty="0"/>
          </a:p>
          <a:p>
            <a:pPr algn="ctr"/>
            <a:r>
              <a:rPr lang="en-AU" sz="2400" dirty="0"/>
              <a:t>Give reasons why they </a:t>
            </a:r>
            <a:br>
              <a:rPr lang="en-AU" sz="2400" dirty="0"/>
            </a:br>
            <a:r>
              <a:rPr lang="en-AU" sz="2400" dirty="0"/>
              <a:t>are either useful or not.</a:t>
            </a:r>
            <a:br>
              <a:rPr lang="en-AU" sz="2400" dirty="0"/>
            </a:br>
            <a:br>
              <a:rPr lang="en-AU" sz="2400" dirty="0"/>
            </a:br>
            <a:r>
              <a:rPr lang="en-A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5020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and Evaluation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AE1	    Application of the skills of historical inquiry to examine and evaluate sources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and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interpretations.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B1617E12-05C3-432B-A9C4-89E25226CC69}"/>
              </a:ext>
            </a:extLst>
          </p:cNvPr>
          <p:cNvSpPr/>
          <p:nvPr/>
        </p:nvSpPr>
        <p:spPr>
          <a:xfrm>
            <a:off x="6400801" y="1779534"/>
            <a:ext cx="4492100" cy="301122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ea typeface="MS Mincho"/>
              </a:rPr>
              <a:t>and</a:t>
            </a:r>
            <a:endParaRPr lang="en-AU" sz="3200" dirty="0">
              <a:solidFill>
                <a:srgbClr val="FFFF00"/>
              </a:solidFill>
            </a:endParaRPr>
          </a:p>
          <a:p>
            <a:pPr algn="ctr"/>
            <a:r>
              <a:rPr lang="en-AU" sz="2400" dirty="0"/>
              <a:t>Primary sources </a:t>
            </a:r>
            <a:r>
              <a:rPr lang="en-AU" sz="2400" dirty="0">
                <a:solidFill>
                  <a:srgbClr val="FFFF00"/>
                </a:solidFill>
              </a:rPr>
              <a:t>and</a:t>
            </a:r>
            <a:r>
              <a:rPr lang="en-AU" sz="2400" dirty="0"/>
              <a:t> secondary interpretations.</a:t>
            </a:r>
            <a:br>
              <a:rPr lang="en-AU" sz="2400" dirty="0"/>
            </a:br>
            <a:br>
              <a:rPr lang="en-AU" sz="2400" dirty="0"/>
            </a:br>
            <a:r>
              <a:rPr lang="en-A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2702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and Evaluation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AE1	    Application of the skills of historical inquiry to examine and evaluate sources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and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interpretations.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B1617E12-05C3-432B-A9C4-89E25226CC69}"/>
              </a:ext>
            </a:extLst>
          </p:cNvPr>
          <p:cNvSpPr/>
          <p:nvPr/>
        </p:nvSpPr>
        <p:spPr>
          <a:xfrm>
            <a:off x="6400801" y="1779534"/>
            <a:ext cx="4492100" cy="301122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  <a:p>
            <a:pPr algn="ctr"/>
            <a:r>
              <a:rPr lang="en-AU" sz="2400" dirty="0"/>
              <a:t>Secondary interpretations.</a:t>
            </a:r>
          </a:p>
          <a:p>
            <a:pPr algn="ctr"/>
            <a:r>
              <a:rPr lang="en-AU" sz="2400" dirty="0"/>
              <a:t>May be historians but may be views of groups, newspapers, collective memory.…..</a:t>
            </a:r>
            <a:br>
              <a:rPr lang="en-AU" sz="2400" dirty="0"/>
            </a:br>
            <a:br>
              <a:rPr lang="en-AU" sz="2400" dirty="0"/>
            </a:br>
            <a:r>
              <a:rPr lang="en-A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5430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and Evaluation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AE2	   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Interpretation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and synthesis of evidence to support arguments and draw conclusions.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0F7DAE7C-606E-4961-80BB-D4F34BC76D09}"/>
              </a:ext>
            </a:extLst>
          </p:cNvPr>
          <p:cNvSpPr/>
          <p:nvPr/>
        </p:nvSpPr>
        <p:spPr>
          <a:xfrm>
            <a:off x="133167" y="1923389"/>
            <a:ext cx="3231470" cy="278177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A </a:t>
            </a:r>
            <a:r>
              <a:rPr lang="en-AU" sz="2400" dirty="0">
                <a:solidFill>
                  <a:srgbClr val="FFFF00"/>
                </a:solidFill>
              </a:rPr>
              <a:t>valid</a:t>
            </a:r>
            <a:r>
              <a:rPr lang="en-AU" sz="2400" dirty="0"/>
              <a:t> interpretation of evidence</a:t>
            </a:r>
            <a:r>
              <a:rPr lang="en-A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265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5870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Understanding and Exploration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UE1	    Understanding and exploration of historical concepts. 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UE2	    Understanding and exploration of the role of ideas, people, and events in history.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and Evaluation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AE1	    Application of the skills of historical inquiry to examine and evaluate sources and interpretations.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AE2	    Interpretation and synthesis of evidence to support arguments and draw conclusions.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AE3	    Communication of reasoned historical arguments, with appropriate acknowledgment of sources.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A1	    Analysis of ways in which the development of the modern world has been shaped by both internal and external forces and challenges.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A2	    Analysis of interactions and relationships in the modern world, and their short-term and long-term impacts on national, regional, and/or international development.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3767750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and Evaluation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AE2	    Interpretation and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synthesis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of evidence to support arguments and draw conclusions.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0F7DAE7C-606E-4961-80BB-D4F34BC76D09}"/>
              </a:ext>
            </a:extLst>
          </p:cNvPr>
          <p:cNvSpPr/>
          <p:nvPr/>
        </p:nvSpPr>
        <p:spPr>
          <a:xfrm>
            <a:off x="1455940" y="1896756"/>
            <a:ext cx="3231470" cy="278177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Grouping evidence to make a case. </a:t>
            </a:r>
          </a:p>
        </p:txBody>
      </p:sp>
    </p:spTree>
    <p:extLst>
      <p:ext uri="{BB962C8B-B14F-4D97-AF65-F5344CB8AC3E}">
        <p14:creationId xmlns:p14="http://schemas.microsoft.com/office/powerpoint/2010/main" val="3626136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and Evaluation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AE2	    Interpretation and synthesis of evidence to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support arguments and draw conclusions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0F7DAE7C-606E-4961-80BB-D4F34BC76D09}"/>
              </a:ext>
            </a:extLst>
          </p:cNvPr>
          <p:cNvSpPr/>
          <p:nvPr/>
        </p:nvSpPr>
        <p:spPr>
          <a:xfrm>
            <a:off x="5708344" y="1905634"/>
            <a:ext cx="3799640" cy="357188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It may be the argument made by a student, or that of a historian, or of a historical figure.</a:t>
            </a:r>
            <a:br>
              <a:rPr lang="en-AU" sz="2400" dirty="0"/>
            </a:br>
            <a:r>
              <a:rPr lang="en-AU" sz="2400" dirty="0"/>
              <a:t>“</a:t>
            </a:r>
            <a:r>
              <a:rPr lang="en-AU" sz="2400" dirty="0">
                <a:solidFill>
                  <a:srgbClr val="FFFF00"/>
                </a:solidFill>
              </a:rPr>
              <a:t>This</a:t>
            </a:r>
            <a:r>
              <a:rPr lang="en-AU" sz="2400" dirty="0"/>
              <a:t> line of argument leads me to </a:t>
            </a:r>
            <a:r>
              <a:rPr lang="en-AU" sz="2400" dirty="0">
                <a:solidFill>
                  <a:srgbClr val="FFFF00"/>
                </a:solidFill>
              </a:rPr>
              <a:t>this</a:t>
            </a:r>
            <a:r>
              <a:rPr lang="en-AU" sz="2400" dirty="0"/>
              <a:t> conclusion”.</a:t>
            </a:r>
          </a:p>
        </p:txBody>
      </p:sp>
    </p:spTree>
    <p:extLst>
      <p:ext uri="{BB962C8B-B14F-4D97-AF65-F5344CB8AC3E}">
        <p14:creationId xmlns:p14="http://schemas.microsoft.com/office/powerpoint/2010/main" val="2622781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and Evaluation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AE3	   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Communication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of reasoned historical arguments, with appropriate acknowledgment of sources.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4A55BE40-BF49-4C61-B6EE-12F540D567B9}"/>
              </a:ext>
            </a:extLst>
          </p:cNvPr>
          <p:cNvSpPr/>
          <p:nvPr/>
        </p:nvSpPr>
        <p:spPr>
          <a:xfrm>
            <a:off x="80865" y="1779534"/>
            <a:ext cx="3993985" cy="355594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Clear, appropriately styled in whatever form of communication has been negotiated.</a:t>
            </a:r>
          </a:p>
        </p:txBody>
      </p:sp>
    </p:spTree>
    <p:extLst>
      <p:ext uri="{BB962C8B-B14F-4D97-AF65-F5344CB8AC3E}">
        <p14:creationId xmlns:p14="http://schemas.microsoft.com/office/powerpoint/2010/main" val="2908363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and Evaluation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AE3	   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Communication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of reasoned historical arguments, with appropriate acknowledgment of sources.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4A55BE40-BF49-4C61-B6EE-12F540D567B9}"/>
              </a:ext>
            </a:extLst>
          </p:cNvPr>
          <p:cNvSpPr/>
          <p:nvPr/>
        </p:nvSpPr>
        <p:spPr>
          <a:xfrm>
            <a:off x="80865" y="1779534"/>
            <a:ext cx="3993985" cy="355594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Clear, appropriately styled in whatever form of communication has been negotiated.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B77248-D3C2-462F-908C-5FDD64CFAEA8}"/>
              </a:ext>
            </a:extLst>
          </p:cNvPr>
          <p:cNvSpPr/>
          <p:nvPr/>
        </p:nvSpPr>
        <p:spPr>
          <a:xfrm>
            <a:off x="4273826" y="3061252"/>
            <a:ext cx="4161183" cy="2274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Be sensitive to different conventions for different genres</a:t>
            </a:r>
            <a:r>
              <a:rPr lang="en-A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51461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and Evaluation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AE3	    Communication of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reasoned historical arguments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, with appropriate acknowledgment of sources.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4A55BE40-BF49-4C61-B6EE-12F540D567B9}"/>
              </a:ext>
            </a:extLst>
          </p:cNvPr>
          <p:cNvSpPr/>
          <p:nvPr/>
        </p:nvSpPr>
        <p:spPr>
          <a:xfrm>
            <a:off x="1270473" y="1850555"/>
            <a:ext cx="3993985" cy="355594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Argument and</a:t>
            </a:r>
            <a:br>
              <a:rPr lang="en-AU" sz="2400" dirty="0"/>
            </a:br>
            <a:r>
              <a:rPr lang="en-AU" sz="2400" dirty="0"/>
              <a:t>counter argument.</a:t>
            </a:r>
          </a:p>
        </p:txBody>
      </p:sp>
    </p:spTree>
    <p:extLst>
      <p:ext uri="{BB962C8B-B14F-4D97-AF65-F5344CB8AC3E}">
        <p14:creationId xmlns:p14="http://schemas.microsoft.com/office/powerpoint/2010/main" val="41171625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and Evaluation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AE3	    Communication of reasoned historical arguments, with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appropriate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acknowledgment of sources.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4A55BE40-BF49-4C61-B6EE-12F540D567B9}"/>
              </a:ext>
            </a:extLst>
          </p:cNvPr>
          <p:cNvSpPr/>
          <p:nvPr/>
        </p:nvSpPr>
        <p:spPr>
          <a:xfrm>
            <a:off x="6055568" y="1877188"/>
            <a:ext cx="3993985" cy="355594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Appropriate to the genre which has been negotiated. </a:t>
            </a:r>
          </a:p>
          <a:p>
            <a:pPr algn="ctr"/>
            <a:endParaRPr lang="en-AU" sz="2400" dirty="0"/>
          </a:p>
          <a:p>
            <a:pPr algn="ctr"/>
            <a:endParaRPr lang="en-AU" sz="2400" dirty="0"/>
          </a:p>
          <a:p>
            <a:pPr algn="ctr"/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6572083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and Evaluation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AE3	    Communication of reasoned historical arguments, with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appropriate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acknowledgment of sources.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4A55BE40-BF49-4C61-B6EE-12F540D567B9}"/>
              </a:ext>
            </a:extLst>
          </p:cNvPr>
          <p:cNvSpPr/>
          <p:nvPr/>
        </p:nvSpPr>
        <p:spPr>
          <a:xfrm>
            <a:off x="6055568" y="1877188"/>
            <a:ext cx="3993985" cy="355594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Appropriate to the genre which has been negotiated. </a:t>
            </a:r>
          </a:p>
          <a:p>
            <a:pPr algn="ctr"/>
            <a:endParaRPr lang="en-AU" sz="2400" dirty="0"/>
          </a:p>
          <a:p>
            <a:pPr algn="ctr"/>
            <a:r>
              <a:rPr lang="en-AU" sz="2400" dirty="0"/>
              <a:t>Suggest at least one use of traditional referencing.</a:t>
            </a:r>
          </a:p>
          <a:p>
            <a:pPr algn="ctr"/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7291257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A1	    Analysis of ways in which the development of the modern world has been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shaped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by both internal and external forces and challenges.</a:t>
            </a: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FC12CCE0-EF89-4261-89A4-2ABCE6CB12FF}"/>
              </a:ext>
            </a:extLst>
          </p:cNvPr>
          <p:cNvSpPr/>
          <p:nvPr/>
        </p:nvSpPr>
        <p:spPr>
          <a:xfrm>
            <a:off x="6481696" y="1024932"/>
            <a:ext cx="3993985" cy="355594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Significant change due to …</a:t>
            </a:r>
          </a:p>
          <a:p>
            <a:pPr algn="ctr"/>
            <a:r>
              <a:rPr lang="en-AU" sz="2400" dirty="0"/>
              <a:t>Must make a </a:t>
            </a:r>
            <a:r>
              <a:rPr lang="en-AU" sz="2400" dirty="0">
                <a:solidFill>
                  <a:srgbClr val="FFFF00"/>
                </a:solidFill>
              </a:rPr>
              <a:t>connection</a:t>
            </a:r>
            <a:r>
              <a:rPr lang="en-AU" sz="2400" dirty="0"/>
              <a:t> between a force or challenge and an influential change. </a:t>
            </a:r>
          </a:p>
        </p:txBody>
      </p:sp>
    </p:spTree>
    <p:extLst>
      <p:ext uri="{BB962C8B-B14F-4D97-AF65-F5344CB8AC3E}">
        <p14:creationId xmlns:p14="http://schemas.microsoft.com/office/powerpoint/2010/main" val="15695358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A1	    Analysis of ways in which the development of the modern world has been shaped by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both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internal and external forces and challenges.</a:t>
            </a: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FC12CCE0-EF89-4261-89A4-2ABCE6CB12FF}"/>
              </a:ext>
            </a:extLst>
          </p:cNvPr>
          <p:cNvSpPr/>
          <p:nvPr/>
        </p:nvSpPr>
        <p:spPr>
          <a:xfrm>
            <a:off x="7519451" y="1009300"/>
            <a:ext cx="3993985" cy="355594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Must cover </a:t>
            </a:r>
            <a:r>
              <a:rPr lang="en-AU" sz="2400" dirty="0">
                <a:solidFill>
                  <a:srgbClr val="FFFF00"/>
                </a:solidFill>
              </a:rPr>
              <a:t>BOTH</a:t>
            </a:r>
            <a:r>
              <a:rPr lang="en-AU" sz="2400" dirty="0"/>
              <a:t>.</a:t>
            </a:r>
            <a:br>
              <a:rPr lang="en-AU" sz="2400" dirty="0"/>
            </a:br>
            <a:br>
              <a:rPr lang="en-AU" sz="2400" dirty="0"/>
            </a:br>
            <a:r>
              <a:rPr lang="en-AU" sz="2400" dirty="0"/>
              <a:t>Assess this when your case study allows for easy demonstration of both.</a:t>
            </a:r>
          </a:p>
          <a:p>
            <a:pPr algn="ctr"/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9549289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A2	    Analysis of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interactions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and relationships in the modern world, and their short-term and long-term impacts on national, regional, and/or international development.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BA092096-1F37-42B2-BE17-E4EC91225EF5}"/>
              </a:ext>
            </a:extLst>
          </p:cNvPr>
          <p:cNvSpPr/>
          <p:nvPr/>
        </p:nvSpPr>
        <p:spPr>
          <a:xfrm>
            <a:off x="358066" y="891767"/>
            <a:ext cx="3993985" cy="355594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Wars, trade, culture, migration…</a:t>
            </a:r>
          </a:p>
          <a:p>
            <a:pPr algn="ctr"/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31249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5870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Understanding and Exploration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UE1	    Understanding and exploration of historical concepts. 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UE2	    Understanding and exploration of the role of ideas, people, and events in history.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and Evaluation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AE1	    Application of the skills of historical inquiry to examine and evaluate sources and interpretations.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AE2	    Interpretation and synthesis of evidence to support arguments and draw conclusions.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AE3	    Communication of reasoned historical arguments, with appropriate acknowledgment of sources.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A1	    Analysis of ways in which the development of  the modern world has been shaped by both internal and external forces and challenges.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A2	    Analysis of interactions and relationships in the modern world, and their short-term and long-term impacts on national, regional, and/or international development.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3236DB-77C5-4EED-8FD3-A613BD6A2012}"/>
              </a:ext>
            </a:extLst>
          </p:cNvPr>
          <p:cNvSpPr/>
          <p:nvPr/>
        </p:nvSpPr>
        <p:spPr>
          <a:xfrm>
            <a:off x="1075613" y="931177"/>
            <a:ext cx="9791169" cy="46546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/>
              <a:t>“The set of assessments </a:t>
            </a:r>
            <a:r>
              <a:rPr lang="en-AU" sz="3600" dirty="0">
                <a:solidFill>
                  <a:srgbClr val="FF0000"/>
                </a:solidFill>
                <a:highlight>
                  <a:srgbClr val="FFFF00"/>
                </a:highlight>
              </a:rPr>
              <a:t>as a whole</a:t>
            </a:r>
            <a:r>
              <a:rPr lang="en-AU" sz="3600" dirty="0"/>
              <a:t>, must give students opportunities to demonstrate each of the specific features by the completion of the study of the subject”</a:t>
            </a:r>
          </a:p>
        </p:txBody>
      </p:sp>
    </p:spTree>
    <p:extLst>
      <p:ext uri="{BB962C8B-B14F-4D97-AF65-F5344CB8AC3E}">
        <p14:creationId xmlns:p14="http://schemas.microsoft.com/office/powerpoint/2010/main" val="18861748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A2	 Analysis of interactions and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relationships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in the modern world, and their short-term and long-term impacts on national, regional, and/or international development.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BA092096-1F37-42B2-BE17-E4EC91225EF5}"/>
              </a:ext>
            </a:extLst>
          </p:cNvPr>
          <p:cNvSpPr/>
          <p:nvPr/>
        </p:nvSpPr>
        <p:spPr>
          <a:xfrm>
            <a:off x="1949549" y="854134"/>
            <a:ext cx="3993985" cy="3120939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Formal (</a:t>
            </a:r>
            <a:r>
              <a:rPr lang="en-AU" sz="2400" dirty="0" err="1"/>
              <a:t>eg</a:t>
            </a:r>
            <a:r>
              <a:rPr lang="en-AU" sz="2400" dirty="0"/>
              <a:t> NATO)</a:t>
            </a:r>
          </a:p>
          <a:p>
            <a:pPr algn="ctr"/>
            <a:r>
              <a:rPr lang="en-AU" sz="2400" dirty="0"/>
              <a:t>Informal (shared religion)</a:t>
            </a:r>
          </a:p>
          <a:p>
            <a:pPr algn="ctr"/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3654481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A2	 Analysis of interactions and relationships in the modern world, and their short-term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and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long-term impacts on national, regional, and/or international development.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BA092096-1F37-42B2-BE17-E4EC91225EF5}"/>
              </a:ext>
            </a:extLst>
          </p:cNvPr>
          <p:cNvSpPr/>
          <p:nvPr/>
        </p:nvSpPr>
        <p:spPr>
          <a:xfrm>
            <a:off x="7323370" y="1037798"/>
            <a:ext cx="3730614" cy="316532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Need </a:t>
            </a:r>
            <a:r>
              <a:rPr lang="en-AU" sz="2400" dirty="0">
                <a:solidFill>
                  <a:srgbClr val="FFFF00"/>
                </a:solidFill>
              </a:rPr>
              <a:t>both</a:t>
            </a:r>
            <a:r>
              <a:rPr lang="en-AU" sz="2400" dirty="0"/>
              <a:t> over the course of the year.</a:t>
            </a:r>
          </a:p>
          <a:p>
            <a:pPr algn="ctr"/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5059665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795D54-050B-4B7C-B25F-D6B2E7737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39417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65CC287-0031-4B3F-9600-B9BD3EC0C815}"/>
              </a:ext>
            </a:extLst>
          </p:cNvPr>
          <p:cNvSpPr/>
          <p:nvPr/>
        </p:nvSpPr>
        <p:spPr>
          <a:xfrm>
            <a:off x="4739417" y="352222"/>
            <a:ext cx="7272130" cy="5319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0" dirty="0"/>
              <a:t>Language of the performance standards.</a:t>
            </a:r>
          </a:p>
        </p:txBody>
      </p:sp>
    </p:spTree>
    <p:extLst>
      <p:ext uri="{BB962C8B-B14F-4D97-AF65-F5344CB8AC3E}">
        <p14:creationId xmlns:p14="http://schemas.microsoft.com/office/powerpoint/2010/main" val="34097173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795D54-050B-4B7C-B25F-D6B2E7737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39417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65CC287-0031-4B3F-9600-B9BD3EC0C815}"/>
              </a:ext>
            </a:extLst>
          </p:cNvPr>
          <p:cNvSpPr/>
          <p:nvPr/>
        </p:nvSpPr>
        <p:spPr>
          <a:xfrm>
            <a:off x="0" y="1538291"/>
            <a:ext cx="11963400" cy="5319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0" dirty="0"/>
              <a:t>A:  </a:t>
            </a:r>
          </a:p>
          <a:p>
            <a:pPr algn="ctr"/>
            <a:r>
              <a:rPr lang="en-AU" sz="6000" dirty="0"/>
              <a:t> In-depth</a:t>
            </a:r>
          </a:p>
          <a:p>
            <a:pPr algn="ctr"/>
            <a:r>
              <a:rPr lang="en-AU" sz="6000" dirty="0"/>
              <a:t>  Comprehensive</a:t>
            </a:r>
          </a:p>
          <a:p>
            <a:pPr algn="ctr"/>
            <a:r>
              <a:rPr lang="en-AU" sz="6000" dirty="0"/>
              <a:t>Perceptive</a:t>
            </a:r>
          </a:p>
          <a:p>
            <a:pPr algn="ctr"/>
            <a:r>
              <a:rPr lang="en-AU" sz="6000" dirty="0"/>
              <a:t>Insightful</a:t>
            </a:r>
          </a:p>
          <a:p>
            <a:pPr algn="ctr"/>
            <a:r>
              <a:rPr lang="en-AU" sz="6000" dirty="0"/>
              <a:t> Critical.</a:t>
            </a:r>
          </a:p>
        </p:txBody>
      </p:sp>
    </p:spTree>
    <p:extLst>
      <p:ext uri="{BB962C8B-B14F-4D97-AF65-F5344CB8AC3E}">
        <p14:creationId xmlns:p14="http://schemas.microsoft.com/office/powerpoint/2010/main" val="36765614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795D54-050B-4B7C-B25F-D6B2E7737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39417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65CC287-0031-4B3F-9600-B9BD3EC0C815}"/>
              </a:ext>
            </a:extLst>
          </p:cNvPr>
          <p:cNvSpPr/>
          <p:nvPr/>
        </p:nvSpPr>
        <p:spPr>
          <a:xfrm>
            <a:off x="0" y="1538291"/>
            <a:ext cx="11963400" cy="5319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0" dirty="0"/>
              <a:t>B:  </a:t>
            </a:r>
          </a:p>
          <a:p>
            <a:pPr algn="ctr"/>
            <a:r>
              <a:rPr lang="en-AU" sz="6000" dirty="0"/>
              <a:t> Some depth </a:t>
            </a:r>
          </a:p>
          <a:p>
            <a:pPr algn="ctr"/>
            <a:r>
              <a:rPr lang="en-AU" sz="6000" dirty="0"/>
              <a:t>Some complexity  </a:t>
            </a:r>
          </a:p>
          <a:p>
            <a:pPr algn="ctr"/>
            <a:r>
              <a:rPr lang="en-AU" sz="6000" dirty="0"/>
              <a:t>Thoughtful</a:t>
            </a:r>
          </a:p>
          <a:p>
            <a:pPr algn="ctr"/>
            <a:r>
              <a:rPr lang="en-AU" sz="6000" dirty="0"/>
              <a:t>Well considered</a:t>
            </a:r>
          </a:p>
          <a:p>
            <a:pPr algn="ctr"/>
            <a:r>
              <a:rPr lang="en-AU" sz="6000" dirty="0"/>
              <a:t> Reasoned and coherent</a:t>
            </a:r>
          </a:p>
        </p:txBody>
      </p:sp>
    </p:spTree>
    <p:extLst>
      <p:ext uri="{BB962C8B-B14F-4D97-AF65-F5344CB8AC3E}">
        <p14:creationId xmlns:p14="http://schemas.microsoft.com/office/powerpoint/2010/main" val="9906466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795D54-050B-4B7C-B25F-D6B2E7737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39417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65CC287-0031-4B3F-9600-B9BD3EC0C815}"/>
              </a:ext>
            </a:extLst>
          </p:cNvPr>
          <p:cNvSpPr/>
          <p:nvPr/>
        </p:nvSpPr>
        <p:spPr>
          <a:xfrm>
            <a:off x="0" y="1538291"/>
            <a:ext cx="11963400" cy="5319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0" dirty="0"/>
              <a:t>C:  </a:t>
            </a:r>
          </a:p>
          <a:p>
            <a:pPr algn="ctr"/>
            <a:r>
              <a:rPr lang="en-AU" sz="6000" dirty="0"/>
              <a:t> Understanding</a:t>
            </a:r>
          </a:p>
          <a:p>
            <a:pPr algn="ctr"/>
            <a:r>
              <a:rPr lang="en-AU" sz="6000" dirty="0"/>
              <a:t>  Some interpretation</a:t>
            </a:r>
          </a:p>
          <a:p>
            <a:pPr algn="ctr"/>
            <a:r>
              <a:rPr lang="en-AU" sz="6000" dirty="0"/>
              <a:t>Generally reasons and coherent</a:t>
            </a:r>
          </a:p>
          <a:p>
            <a:pPr algn="ctr"/>
            <a:r>
              <a:rPr lang="en-AU" sz="6000" dirty="0"/>
              <a:t>Description with some analysis</a:t>
            </a:r>
          </a:p>
          <a:p>
            <a:pPr algn="ctr"/>
            <a:r>
              <a:rPr lang="en-AU" sz="6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5108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795D54-050B-4B7C-B25F-D6B2E7737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39417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65CC287-0031-4B3F-9600-B9BD3EC0C815}"/>
              </a:ext>
            </a:extLst>
          </p:cNvPr>
          <p:cNvSpPr/>
          <p:nvPr/>
        </p:nvSpPr>
        <p:spPr>
          <a:xfrm>
            <a:off x="0" y="1538291"/>
            <a:ext cx="11963400" cy="5319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0" dirty="0"/>
              <a:t>D:  </a:t>
            </a:r>
          </a:p>
          <a:p>
            <a:pPr algn="ctr"/>
            <a:r>
              <a:rPr lang="en-AU" sz="6000" dirty="0"/>
              <a:t> Some recognition</a:t>
            </a:r>
          </a:p>
          <a:p>
            <a:pPr algn="ctr"/>
            <a:r>
              <a:rPr lang="en-AU" sz="6000" dirty="0"/>
              <a:t>  Basic Understanding</a:t>
            </a:r>
          </a:p>
          <a:p>
            <a:pPr algn="ctr"/>
            <a:r>
              <a:rPr lang="en-AU" sz="6000" dirty="0"/>
              <a:t>Basic application</a:t>
            </a:r>
          </a:p>
          <a:p>
            <a:pPr algn="ctr"/>
            <a:r>
              <a:rPr lang="en-AU" sz="6000" dirty="0"/>
              <a:t>Partial relevance</a:t>
            </a:r>
          </a:p>
          <a:p>
            <a:pPr algn="ctr"/>
            <a:r>
              <a:rPr lang="en-AU" sz="6000" dirty="0"/>
              <a:t> Partial development.</a:t>
            </a:r>
          </a:p>
        </p:txBody>
      </p:sp>
    </p:spTree>
    <p:extLst>
      <p:ext uri="{BB962C8B-B14F-4D97-AF65-F5344CB8AC3E}">
        <p14:creationId xmlns:p14="http://schemas.microsoft.com/office/powerpoint/2010/main" val="3791155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795D54-050B-4B7C-B25F-D6B2E7737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39417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65CC287-0031-4B3F-9600-B9BD3EC0C815}"/>
              </a:ext>
            </a:extLst>
          </p:cNvPr>
          <p:cNvSpPr/>
          <p:nvPr/>
        </p:nvSpPr>
        <p:spPr>
          <a:xfrm>
            <a:off x="0" y="1538291"/>
            <a:ext cx="11963400" cy="5319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0" dirty="0"/>
              <a:t>E:  </a:t>
            </a:r>
          </a:p>
          <a:p>
            <a:pPr algn="ctr"/>
            <a:r>
              <a:rPr lang="en-AU" sz="6000" dirty="0"/>
              <a:t> Attempted engagement</a:t>
            </a:r>
          </a:p>
          <a:p>
            <a:pPr algn="ctr"/>
            <a:r>
              <a:rPr lang="en-AU" sz="6000" dirty="0"/>
              <a:t>Attempted application</a:t>
            </a:r>
          </a:p>
          <a:p>
            <a:pPr algn="ctr"/>
            <a:r>
              <a:rPr lang="en-AU" sz="6000" dirty="0"/>
              <a:t>Attempted use</a:t>
            </a:r>
          </a:p>
          <a:p>
            <a:pPr algn="ctr"/>
            <a:r>
              <a:rPr lang="en-AU" sz="6000" dirty="0"/>
              <a:t>Attempted description</a:t>
            </a:r>
          </a:p>
        </p:txBody>
      </p:sp>
    </p:spTree>
    <p:extLst>
      <p:ext uri="{BB962C8B-B14F-4D97-AF65-F5344CB8AC3E}">
        <p14:creationId xmlns:p14="http://schemas.microsoft.com/office/powerpoint/2010/main" val="3619466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5870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Understanding and Exploration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UE1	    Understanding and exploration of historical concepts. 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UE2	    Understanding and exploration of the role of ideas, people, and events in history.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and Evaluation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AE1	    Application of the skills of historical inquiry to examine and evaluate sources and interpretations.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AE2	    Interpretation and synthesis of evidence to support arguments and draw conclusions.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AE3	    Communication of reasoned historical arguments, with appropriate acknowledgment of sources.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A1	    Analysis of ways in which the development of  the modern world has been shaped by both internal and external forces and challenges.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A2	    Analysis of interactions and relationships in the modern world, and their short-term and long-term impacts on national, regional, and/or international development.</a:t>
            </a:r>
            <a:endParaRPr lang="en-AU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3236DB-77C5-4EED-8FD3-A613BD6A2012}"/>
              </a:ext>
            </a:extLst>
          </p:cNvPr>
          <p:cNvSpPr/>
          <p:nvPr/>
        </p:nvSpPr>
        <p:spPr>
          <a:xfrm>
            <a:off x="1075613" y="931177"/>
            <a:ext cx="9791169" cy="46546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/>
              <a:t>Strongly suggest that you do not </a:t>
            </a:r>
            <a:br>
              <a:rPr lang="en-AU" sz="3600" dirty="0"/>
            </a:br>
            <a:r>
              <a:rPr lang="en-AU" sz="3600" dirty="0"/>
              <a:t>attempt to assess more </a:t>
            </a:r>
            <a:br>
              <a:rPr lang="en-AU" sz="3600" dirty="0"/>
            </a:br>
            <a:r>
              <a:rPr lang="en-AU" sz="3600" dirty="0"/>
              <a:t>than 3 per historical skills assessment task.</a:t>
            </a:r>
          </a:p>
        </p:txBody>
      </p:sp>
    </p:spTree>
    <p:extLst>
      <p:ext uri="{BB962C8B-B14F-4D97-AF65-F5344CB8AC3E}">
        <p14:creationId xmlns:p14="http://schemas.microsoft.com/office/powerpoint/2010/main" val="665159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Understanding and Exploration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UE1	    Understanding and exploration of historical concepts. 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2252999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2777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Understanding and Exploration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UE1	    Understanding and exploration of historical 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concepts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. 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        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          </a:t>
            </a:r>
            <a:endParaRPr lang="en-AU" sz="2400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2842AC35-32D2-4DF7-800C-19D56A75345B}"/>
              </a:ext>
            </a:extLst>
          </p:cNvPr>
          <p:cNvSpPr/>
          <p:nvPr/>
        </p:nvSpPr>
        <p:spPr>
          <a:xfrm>
            <a:off x="5042517" y="1953088"/>
            <a:ext cx="6027938" cy="3879541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Change</a:t>
            </a:r>
          </a:p>
          <a:p>
            <a:pPr algn="ctr"/>
            <a:r>
              <a:rPr lang="en-AU" sz="2400" dirty="0"/>
              <a:t>Continuity</a:t>
            </a:r>
          </a:p>
          <a:p>
            <a:pPr algn="ctr"/>
            <a:r>
              <a:rPr lang="en-AU" sz="2400" dirty="0"/>
              <a:t>Significance</a:t>
            </a:r>
          </a:p>
          <a:p>
            <a:pPr algn="ctr"/>
            <a:r>
              <a:rPr lang="en-AU" sz="2400" dirty="0"/>
              <a:t>Contestability</a:t>
            </a:r>
          </a:p>
          <a:p>
            <a:pPr algn="ctr"/>
            <a:r>
              <a:rPr lang="en-AU" sz="2400" dirty="0"/>
              <a:t>Cause and Effect</a:t>
            </a:r>
          </a:p>
          <a:p>
            <a:pPr algn="ctr"/>
            <a:r>
              <a:rPr lang="en-AU" sz="2400" dirty="0"/>
              <a:t>Political , Economic, Social, Cultural</a:t>
            </a:r>
          </a:p>
        </p:txBody>
      </p:sp>
    </p:spTree>
    <p:extLst>
      <p:ext uri="{BB962C8B-B14F-4D97-AF65-F5344CB8AC3E}">
        <p14:creationId xmlns:p14="http://schemas.microsoft.com/office/powerpoint/2010/main" val="182952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Understanding and Exploration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UE1	    Understanding 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and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exploration of historical concepts. 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        </a:t>
            </a: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2842AC35-32D2-4DF7-800C-19D56A75345B}"/>
              </a:ext>
            </a:extLst>
          </p:cNvPr>
          <p:cNvSpPr/>
          <p:nvPr/>
        </p:nvSpPr>
        <p:spPr>
          <a:xfrm>
            <a:off x="701337" y="1953088"/>
            <a:ext cx="6027938" cy="3879541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and</a:t>
            </a:r>
            <a:endParaRPr lang="en-AU" sz="6600" dirty="0"/>
          </a:p>
        </p:txBody>
      </p:sp>
    </p:spTree>
    <p:extLst>
      <p:ext uri="{BB962C8B-B14F-4D97-AF65-F5344CB8AC3E}">
        <p14:creationId xmlns:p14="http://schemas.microsoft.com/office/powerpoint/2010/main" val="626062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Understanding and Exploration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UE1	    Understanding 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MS Mincho"/>
              </a:rPr>
              <a:t>and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exploration of historical concepts. 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        </a:t>
            </a: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2842AC35-32D2-4DF7-800C-19D56A75345B}"/>
              </a:ext>
            </a:extLst>
          </p:cNvPr>
          <p:cNvSpPr/>
          <p:nvPr/>
        </p:nvSpPr>
        <p:spPr>
          <a:xfrm>
            <a:off x="692459" y="1961966"/>
            <a:ext cx="6027938" cy="3879541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I </a:t>
            </a:r>
            <a:r>
              <a:rPr lang="en-AU" sz="2400" dirty="0">
                <a:solidFill>
                  <a:srgbClr val="92D050"/>
                </a:solidFill>
              </a:rPr>
              <a:t>understand</a:t>
            </a:r>
            <a:r>
              <a:rPr lang="en-AU" sz="2400" dirty="0"/>
              <a:t> the concept and</a:t>
            </a:r>
            <a:br>
              <a:rPr lang="en-AU" sz="2400" dirty="0"/>
            </a:br>
            <a:r>
              <a:rPr lang="en-AU" sz="2400" dirty="0"/>
              <a:t>have </a:t>
            </a:r>
            <a:r>
              <a:rPr lang="en-AU" sz="2400" dirty="0">
                <a:solidFill>
                  <a:srgbClr val="92D050"/>
                </a:solidFill>
              </a:rPr>
              <a:t>used it to  </a:t>
            </a:r>
            <a:r>
              <a:rPr lang="en-AU" sz="2400" dirty="0"/>
              <a:t>describe/compare/ contrast/evaluate/distinguish between/separate/group something in my case study.</a:t>
            </a:r>
          </a:p>
        </p:txBody>
      </p:sp>
    </p:spTree>
    <p:extLst>
      <p:ext uri="{BB962C8B-B14F-4D97-AF65-F5344CB8AC3E}">
        <p14:creationId xmlns:p14="http://schemas.microsoft.com/office/powerpoint/2010/main" val="599511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5985"/>
            <a:ext cx="12111134" cy="2777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Understanding and Exploration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endParaRPr lang="en-AU" sz="32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UE2	Understanding and exploration of the role of ideas, people, and events in history. 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        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Mincho"/>
              </a:rPr>
              <a:t>           </a:t>
            </a:r>
            <a:endParaRPr lang="en-AU" sz="2400" dirty="0">
              <a:solidFill>
                <a:srgbClr val="000000"/>
              </a:solidFill>
              <a:latin typeface="Arial" panose="020B0604020202020204" pitchFamily="34" charset="0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198062287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2475</TotalTime>
  <Words>1505</Words>
  <Application>Microsoft Office PowerPoint</Application>
  <PresentationFormat>Widescreen</PresentationFormat>
  <Paragraphs>234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MS Mincho</vt:lpstr>
      <vt:lpstr>Arial</vt:lpstr>
      <vt:lpstr>Arial Narrow</vt:lpstr>
      <vt:lpstr>Gill Sans MT</vt:lpstr>
      <vt:lpstr>Times New Roman</vt:lpstr>
      <vt:lpstr>Gallery</vt:lpstr>
      <vt:lpstr>Unpacking Assessment Criteria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ready for Assessment post 2017</dc:title>
  <dc:creator>Malcolm Massie</dc:creator>
  <cp:lastModifiedBy>Fraser, Craig (Urrbrae Agricultural High School)</cp:lastModifiedBy>
  <cp:revision>72</cp:revision>
  <dcterms:created xsi:type="dcterms:W3CDTF">2017-02-08T05:49:59Z</dcterms:created>
  <dcterms:modified xsi:type="dcterms:W3CDTF">2021-02-16T23:59:54Z</dcterms:modified>
</cp:coreProperties>
</file>